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80" r:id="rId86"/>
    <p:sldId id="781" r:id="rId87"/>
    <p:sldId id="746" r:id="rId88"/>
    <p:sldId id="747" r:id="rId89"/>
    <p:sldId id="779" r:id="rId90"/>
    <p:sldId id="748" r:id="rId91"/>
    <p:sldId id="766" r:id="rId92"/>
    <p:sldId id="749" r:id="rId93"/>
    <p:sldId id="700" r:id="rId94"/>
    <p:sldId id="701" r:id="rId95"/>
    <p:sldId id="702" r:id="rId96"/>
    <p:sldId id="703"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773180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2392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64500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9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3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8.JPG"/><Relationship Id="rId4" Type="http://schemas.openxmlformats.org/officeDocument/2006/relationships/image" Target="../media/image131.jpeg"/></Relationships>
</file>

<file path=ppt/slides/_rels/slide8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4"/>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チュートリアル</a:t>
            </a:r>
            <a:endParaRPr lang="en-US" altLang="ja-JP" sz="1600" kern="0" dirty="0">
              <a:solidFill>
                <a:srgbClr val="5F5F5F"/>
              </a:solidFill>
            </a:endParaRPr>
          </a:p>
          <a:p>
            <a:pPr lvl="3"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(EV3</a:t>
            </a:r>
            <a:r>
              <a:rPr lang="ja-JP" altLang="en-US" sz="1600" kern="0" dirty="0" err="1">
                <a:solidFill>
                  <a:srgbClr val="5F5F5F"/>
                </a:solidFill>
              </a:rPr>
              <a:t>、</a:t>
            </a:r>
            <a:r>
              <a:rPr lang="en-US" altLang="ja-JP" sz="1600" kern="0" dirty="0">
                <a:solidFill>
                  <a:srgbClr val="5F5F5F"/>
                </a:solidFill>
              </a:rPr>
              <a:t>Windows</a:t>
            </a:r>
            <a:r>
              <a:rPr lang="ja-JP" altLang="en-US" sz="1600" kern="0" dirty="0" err="1">
                <a:solidFill>
                  <a:srgbClr val="5F5F5F"/>
                </a:solidFill>
              </a:rPr>
              <a:t>、</a:t>
            </a:r>
            <a:r>
              <a:rPr lang="ja-JP" altLang="en-US" sz="1600" b="1" kern="0" dirty="0">
                <a:solidFill>
                  <a:srgbClr val="5F5F5F"/>
                </a:solidFill>
              </a:rPr>
              <a:t>第</a:t>
            </a:r>
            <a:r>
              <a:rPr lang="en-US" altLang="ja-JP" sz="1600" b="1" kern="0" dirty="0">
                <a:solidFill>
                  <a:srgbClr val="5F5F5F"/>
                </a:solidFill>
              </a:rPr>
              <a:t>2</a:t>
            </a:r>
            <a:r>
              <a:rPr lang="ja-JP" altLang="en-US" sz="1600" b="1" kern="0" dirty="0">
                <a:solidFill>
                  <a:srgbClr val="5F5F5F"/>
                </a:solidFill>
              </a:rPr>
              <a:t>部</a:t>
            </a:r>
            <a:r>
              <a:rPr lang="en-US" altLang="ja-JP" sz="1600" kern="0" dirty="0">
                <a:solidFill>
                  <a:srgbClr val="5F5F5F"/>
                </a:solidFill>
              </a:rPr>
              <a:t>) _ OpenRTM-aist.html</a:t>
            </a:r>
          </a:p>
          <a:p>
            <a:pPr lvl="3"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(EV3</a:t>
            </a:r>
            <a:r>
              <a:rPr lang="ja-JP" altLang="en-US" sz="1600" kern="0" dirty="0" err="1">
                <a:solidFill>
                  <a:srgbClr val="5F5F5F"/>
                </a:solidFill>
              </a:rPr>
              <a:t>、</a:t>
            </a:r>
            <a:r>
              <a:rPr lang="en-US" altLang="ja-JP" sz="1600" kern="0" dirty="0">
                <a:solidFill>
                  <a:srgbClr val="5F5F5F"/>
                </a:solidFill>
              </a:rPr>
              <a:t>Ubuntu</a:t>
            </a:r>
            <a:r>
              <a:rPr lang="ja-JP" altLang="en-US" sz="1600" kern="0" dirty="0" err="1">
                <a:solidFill>
                  <a:srgbClr val="5F5F5F"/>
                </a:solidFill>
              </a:rPr>
              <a:t>、</a:t>
            </a:r>
            <a:r>
              <a:rPr lang="ja-JP" altLang="en-US" sz="1600" b="1" kern="0" dirty="0">
                <a:solidFill>
                  <a:srgbClr val="5F5F5F"/>
                </a:solidFill>
              </a:rPr>
              <a:t>第</a:t>
            </a:r>
            <a:r>
              <a:rPr lang="en-US" altLang="ja-JP" sz="1600" b="1" kern="0" dirty="0">
                <a:solidFill>
                  <a:srgbClr val="5F5F5F"/>
                </a:solidFill>
              </a:rPr>
              <a:t>2</a:t>
            </a:r>
            <a:r>
              <a:rPr lang="ja-JP" altLang="en-US" sz="1600" b="1" kern="0" dirty="0">
                <a:solidFill>
                  <a:srgbClr val="5F5F5F"/>
                </a:solidFill>
              </a:rPr>
              <a:t>部</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5D67455-FF8F-41A3-8D93-6019A69A1DDD}"/>
              </a:ext>
            </a:extLst>
          </p:cNvPr>
          <p:cNvPicPr>
            <a:picLocks noChangeAspect="1"/>
          </p:cNvPicPr>
          <p:nvPr/>
        </p:nvPicPr>
        <p:blipFill>
          <a:blip r:embed="rId3"/>
          <a:stretch>
            <a:fillRect/>
          </a:stretch>
        </p:blipFill>
        <p:spPr>
          <a:xfrm>
            <a:off x="1511661" y="3428999"/>
            <a:ext cx="5650330" cy="3396169"/>
          </a:xfrm>
          <a:prstGeom prst="rect">
            <a:avLst/>
          </a:prstGeom>
        </p:spPr>
      </p:pic>
      <p:sp>
        <p:nvSpPr>
          <p:cNvPr id="8" name="正方形/長方形 7">
            <a:extLst>
              <a:ext uri="{FF2B5EF4-FFF2-40B4-BE49-F238E27FC236}">
                <a16:creationId xmlns:a16="http://schemas.microsoft.com/office/drawing/2014/main" id="{B65986B1-F156-4F57-989A-EC3962A30381}"/>
              </a:ext>
            </a:extLst>
          </p:cNvPr>
          <p:cNvSpPr/>
          <p:nvPr/>
        </p:nvSpPr>
        <p:spPr>
          <a:xfrm>
            <a:off x="3478930" y="5592214"/>
            <a:ext cx="1276976" cy="267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部で使用するポータブル版</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716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7" name="図 6">
            <a:extLst>
              <a:ext uri="{FF2B5EF4-FFF2-40B4-BE49-F238E27FC236}">
                <a16:creationId xmlns:a16="http://schemas.microsoft.com/office/drawing/2014/main" id="{C1AEC0F3-F71D-4025-9511-0A701A47F17D}"/>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2400" dirty="0">
              <a:solidFill>
                <a:srgbClr val="5F5F5F"/>
              </a:solidFill>
            </a:endParaRPr>
          </a:p>
          <a:p>
            <a:pPr lvl="1" eaLnBrk="1" hangingPunct="1">
              <a:lnSpc>
                <a:spcPct val="80000"/>
              </a:lnSpc>
            </a:pPr>
            <a:r>
              <a:rPr lang="en-US" altLang="ja-JP" sz="1400" dirty="0">
                <a:solidFill>
                  <a:srgbClr val="5F5F5F"/>
                </a:solidFill>
              </a:rPr>
              <a:t>CMakeLists.txt</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8.1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15 2017</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07412"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a:solidFill>
                  <a:srgbClr val="5F5F5F"/>
                </a:solidFill>
              </a:rPr>
              <a:t> pkg</a:t>
            </a:r>
            <a:r>
              <a:rPr lang="en-US" altLang="ja-JP" sz="1200" dirty="0">
                <a:solidFill>
                  <a:srgbClr val="5F5F5F"/>
                </a:solidFill>
              </a:rPr>
              <a:t>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85</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85</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を土台に装着</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と</a:t>
            </a:r>
            <a:r>
              <a:rPr lang="en-US" altLang="ja-JP" sz="1600" kern="0" dirty="0">
                <a:solidFill>
                  <a:srgbClr val="5F5F5F"/>
                </a:solidFill>
              </a:rPr>
              <a:t>L</a:t>
            </a:r>
            <a:r>
              <a:rPr lang="ja-JP" altLang="en-US" sz="1600" kern="0" dirty="0">
                <a:solidFill>
                  <a:srgbClr val="5F5F5F"/>
                </a:solidFill>
              </a:rPr>
              <a:t>モーターをケーブルで接続</a:t>
            </a:r>
            <a:endParaRPr lang="en-US" altLang="ja-JP" sz="1600" kern="0" dirty="0">
              <a:solidFill>
                <a:srgbClr val="5F5F5F"/>
              </a:solidFill>
            </a:endParaRPr>
          </a:p>
          <a:p>
            <a:pPr lvl="2" eaLnBrk="1" hangingPunct="1">
              <a:lnSpc>
                <a:spcPct val="80000"/>
              </a:lnSpc>
            </a:pPr>
            <a:r>
              <a:rPr lang="en-US" altLang="ja-JP" sz="1600" kern="0" dirty="0">
                <a:solidFill>
                  <a:srgbClr val="5F5F5F"/>
                </a:solidFill>
              </a:rPr>
              <a:t>B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左</a:t>
            </a:r>
            <a:r>
              <a:rPr lang="en-US" altLang="ja-JP" sz="1600" kern="0" dirty="0">
                <a:solidFill>
                  <a:srgbClr val="5F5F5F"/>
                </a:solidFill>
              </a:rPr>
              <a:t>)</a:t>
            </a:r>
          </a:p>
          <a:p>
            <a:pPr lvl="2" eaLnBrk="1" hangingPunct="1">
              <a:lnSpc>
                <a:spcPct val="80000"/>
              </a:lnSpc>
            </a:pPr>
            <a:r>
              <a:rPr lang="en-US" altLang="ja-JP" sz="1600" kern="0" dirty="0">
                <a:solidFill>
                  <a:srgbClr val="5F5F5F"/>
                </a:solidFill>
              </a:rPr>
              <a:t>C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右</a:t>
            </a:r>
            <a:r>
              <a:rPr lang="en-US" altLang="ja-JP" sz="1600" kern="0" dirty="0">
                <a:solidFill>
                  <a:srgbClr val="5F5F5F"/>
                </a:solidFill>
              </a:rPr>
              <a:t>)</a:t>
            </a:r>
          </a:p>
        </p:txBody>
      </p:sp>
      <p:pic>
        <p:nvPicPr>
          <p:cNvPr id="4" name="図 3">
            <a:extLst>
              <a:ext uri="{FF2B5EF4-FFF2-40B4-BE49-F238E27FC236}">
                <a16:creationId xmlns:a16="http://schemas.microsoft.com/office/drawing/2014/main" id="{6D879739-8800-48C1-AB0C-873532571208}"/>
              </a:ext>
            </a:extLst>
          </p:cNvPr>
          <p:cNvPicPr>
            <a:picLocks noChangeAspect="1"/>
          </p:cNvPicPr>
          <p:nvPr/>
        </p:nvPicPr>
        <p:blipFill>
          <a:blip r:embed="rId3"/>
          <a:stretch>
            <a:fillRect/>
          </a:stretch>
        </p:blipFill>
        <p:spPr>
          <a:xfrm>
            <a:off x="3311860" y="1673805"/>
            <a:ext cx="2377557" cy="1845205"/>
          </a:xfrm>
          <a:prstGeom prst="rect">
            <a:avLst/>
          </a:prstGeom>
        </p:spPr>
      </p:pic>
      <p:pic>
        <p:nvPicPr>
          <p:cNvPr id="5" name="図 4">
            <a:extLst>
              <a:ext uri="{FF2B5EF4-FFF2-40B4-BE49-F238E27FC236}">
                <a16:creationId xmlns:a16="http://schemas.microsoft.com/office/drawing/2014/main" id="{9220D79B-1294-4241-B80F-BE1C5B47684D}"/>
              </a:ext>
            </a:extLst>
          </p:cNvPr>
          <p:cNvPicPr>
            <a:picLocks noChangeAspect="1"/>
          </p:cNvPicPr>
          <p:nvPr/>
        </p:nvPicPr>
        <p:blipFill>
          <a:blip r:embed="rId4"/>
          <a:stretch>
            <a:fillRect/>
          </a:stretch>
        </p:blipFill>
        <p:spPr>
          <a:xfrm>
            <a:off x="2209237" y="4761148"/>
            <a:ext cx="1845205" cy="1476164"/>
          </a:xfrm>
          <a:prstGeom prst="rect">
            <a:avLst/>
          </a:prstGeom>
        </p:spPr>
      </p:pic>
      <p:pic>
        <p:nvPicPr>
          <p:cNvPr id="7" name="図 6">
            <a:extLst>
              <a:ext uri="{FF2B5EF4-FFF2-40B4-BE49-F238E27FC236}">
                <a16:creationId xmlns:a16="http://schemas.microsoft.com/office/drawing/2014/main" id="{7A6D99F1-39AC-403E-A407-26B5CC39F787}"/>
              </a:ext>
            </a:extLst>
          </p:cNvPr>
          <p:cNvPicPr>
            <a:picLocks noChangeAspect="1"/>
          </p:cNvPicPr>
          <p:nvPr/>
        </p:nvPicPr>
        <p:blipFill>
          <a:blip r:embed="rId5"/>
          <a:stretch>
            <a:fillRect/>
          </a:stretch>
        </p:blipFill>
        <p:spPr>
          <a:xfrm>
            <a:off x="4988015" y="4739752"/>
            <a:ext cx="1845205" cy="1631642"/>
          </a:xfrm>
          <a:prstGeom prst="rect">
            <a:avLst/>
          </a:prstGeom>
        </p:spPr>
      </p:pic>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sp>
        <p:nvSpPr>
          <p:cNvPr id="2" name="正方形/長方形 1">
            <a:extLst>
              <a:ext uri="{FF2B5EF4-FFF2-40B4-BE49-F238E27FC236}">
                <a16:creationId xmlns:a16="http://schemas.microsoft.com/office/drawing/2014/main" id="{B21E5D71-3C22-4080-BE26-1A98935C292C}"/>
              </a:ext>
            </a:extLst>
          </p:cNvPr>
          <p:cNvSpPr/>
          <p:nvPr/>
        </p:nvSpPr>
        <p:spPr>
          <a:xfrm>
            <a:off x="5067055" y="3773250"/>
            <a:ext cx="3825426" cy="707886"/>
          </a:xfrm>
          <a:prstGeom prst="rect">
            <a:avLst/>
          </a:prstGeom>
        </p:spPr>
        <p:txBody>
          <a:bodyPr wrap="square">
            <a:spAutoFit/>
          </a:bodyPr>
          <a:lstStyle/>
          <a:p>
            <a:r>
              <a:rPr lang="en-US" altLang="ja-JP" sz="2000" kern="0" dirty="0">
                <a:solidFill>
                  <a:srgbClr val="FF0000"/>
                </a:solidFill>
              </a:rPr>
              <a:t>※</a:t>
            </a:r>
            <a:r>
              <a:rPr lang="ja-JP" altLang="en-US" sz="2000" kern="0">
                <a:solidFill>
                  <a:srgbClr val="FF0000"/>
                </a:solidFill>
              </a:rPr>
              <a:t>ケーブルのシールに接続</a:t>
            </a:r>
            <a:r>
              <a:rPr lang="ja-JP" altLang="en-US" sz="2000" kern="0" dirty="0">
                <a:solidFill>
                  <a:srgbClr val="FF0000"/>
                </a:solidFill>
              </a:rPr>
              <a:t>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3463889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86</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86</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ja-JP" altLang="en-US" sz="1600" kern="0" dirty="0">
                <a:solidFill>
                  <a:srgbClr val="5F5F5F"/>
                </a:solidFill>
              </a:rPr>
              <a:t>右側のタッチセンサを取り付け</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marL="457200" lvl="1" indent="0" eaLnBrk="1" hangingPunct="1">
              <a:lnSpc>
                <a:spcPct val="80000"/>
              </a:lnSpc>
              <a:buNone/>
            </a:pPr>
            <a:endParaRPr lang="en-US" altLang="ja-JP" sz="1600" kern="0" dirty="0">
              <a:solidFill>
                <a:srgbClr val="5F5F5F"/>
              </a:solidFill>
            </a:endParaRPr>
          </a:p>
          <a:p>
            <a:pPr lvl="1" eaLnBrk="1" hangingPunct="1">
              <a:lnSpc>
                <a:spcPct val="80000"/>
              </a:lnSpc>
            </a:pPr>
            <a:r>
              <a:rPr lang="ja-JP" altLang="en-US" sz="1600" kern="0" dirty="0">
                <a:solidFill>
                  <a:srgbClr val="5F5F5F"/>
                </a:solidFill>
              </a:rPr>
              <a:t>タッチセンサと</a:t>
            </a:r>
            <a:r>
              <a:rPr lang="en-US" altLang="ja-JP" sz="1600" kern="0" dirty="0">
                <a:solidFill>
                  <a:srgbClr val="5F5F5F"/>
                </a:solidFill>
              </a:rPr>
              <a:t>EV3</a:t>
            </a:r>
            <a:r>
              <a:rPr lang="ja-JP" altLang="en-US" sz="1600" kern="0" dirty="0">
                <a:solidFill>
                  <a:srgbClr val="5F5F5F"/>
                </a:solidFill>
              </a:rPr>
              <a:t>をケーブルで接続</a:t>
            </a:r>
            <a:endParaRPr lang="en-US" altLang="ja-JP" sz="1600" kern="0" dirty="0">
              <a:solidFill>
                <a:srgbClr val="5F5F5F"/>
              </a:solidFill>
            </a:endParaRPr>
          </a:p>
        </p:txBody>
      </p:sp>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pic>
        <p:nvPicPr>
          <p:cNvPr id="2050" name="Picture 2">
            <a:extLst>
              <a:ext uri="{FF2B5EF4-FFF2-40B4-BE49-F238E27FC236}">
                <a16:creationId xmlns:a16="http://schemas.microsoft.com/office/drawing/2014/main" id="{9D0B8FC5-6F0C-4DA0-AA4D-79E7E0888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684" y="1943836"/>
            <a:ext cx="2115235" cy="1586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F24D2E-2D65-49C9-B58C-E66912DF9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19" y="1943835"/>
            <a:ext cx="2115236" cy="158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F45F4B6F-E3B9-40C6-A132-ACF483241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774191" y="4471616"/>
            <a:ext cx="2220247" cy="1665185"/>
          </a:xfrm>
          <a:prstGeom prst="rect">
            <a:avLst/>
          </a:prstGeom>
        </p:spPr>
      </p:pic>
      <p:sp>
        <p:nvSpPr>
          <p:cNvPr id="2" name="楕円 1">
            <a:extLst>
              <a:ext uri="{FF2B5EF4-FFF2-40B4-BE49-F238E27FC236}">
                <a16:creationId xmlns:a16="http://schemas.microsoft.com/office/drawing/2014/main" id="{B0741BE2-5941-4F5F-832A-16D25371ED82}"/>
              </a:ext>
            </a:extLst>
          </p:cNvPr>
          <p:cNvSpPr/>
          <p:nvPr/>
        </p:nvSpPr>
        <p:spPr>
          <a:xfrm>
            <a:off x="2276745"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D265A9C-F6C2-41A6-AA61-FB5986C44236}"/>
              </a:ext>
            </a:extLst>
          </p:cNvPr>
          <p:cNvSpPr/>
          <p:nvPr/>
        </p:nvSpPr>
        <p:spPr>
          <a:xfrm>
            <a:off x="3131840"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BD6FE728-C311-4922-875D-1053A32F9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7598" y="4194085"/>
            <a:ext cx="1777857" cy="10856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91CC6C07-1799-4B0A-B86B-8D9C743BAEDF}"/>
              </a:ext>
            </a:extLst>
          </p:cNvPr>
          <p:cNvCxnSpPr>
            <a:cxnSpLocks/>
          </p:cNvCxnSpPr>
          <p:nvPr/>
        </p:nvCxnSpPr>
        <p:spPr>
          <a:xfrm flipV="1">
            <a:off x="2726795" y="4614136"/>
            <a:ext cx="2565285"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05FA85-29E6-4629-B695-33AA6E550CFE}"/>
              </a:ext>
            </a:extLst>
          </p:cNvPr>
          <p:cNvCxnSpPr>
            <a:cxnSpLocks/>
          </p:cNvCxnSpPr>
          <p:nvPr/>
        </p:nvCxnSpPr>
        <p:spPr>
          <a:xfrm flipV="1">
            <a:off x="3581890" y="4614136"/>
            <a:ext cx="843766"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1ACCCEB3-D391-4247-ADD1-10ADD3E8BE48}"/>
              </a:ext>
            </a:extLst>
          </p:cNvPr>
          <p:cNvSpPr/>
          <p:nvPr/>
        </p:nvSpPr>
        <p:spPr>
          <a:xfrm>
            <a:off x="4917847" y="5254744"/>
            <a:ext cx="3434573" cy="765085"/>
          </a:xfrm>
          <a:prstGeom prst="wedgeRoundRectCallout">
            <a:avLst>
              <a:gd name="adj1" fmla="val -35938"/>
              <a:gd name="adj2" fmla="val -74650"/>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右側のタッチセンサ</a:t>
            </a:r>
            <a:r>
              <a:rPr lang="ja-JP" altLang="en-US" dirty="0">
                <a:solidFill>
                  <a:schemeClr val="tx1"/>
                </a:solidFill>
              </a:rPr>
              <a:t>をポート</a:t>
            </a:r>
            <a:r>
              <a:rPr lang="en-US" altLang="ja-JP" dirty="0">
                <a:solidFill>
                  <a:schemeClr val="tx1"/>
                </a:solidFill>
              </a:rPr>
              <a:t>3</a:t>
            </a:r>
            <a:r>
              <a:rPr lang="ja-JP" altLang="en-US" dirty="0">
                <a:solidFill>
                  <a:schemeClr val="tx1"/>
                </a:solidFill>
              </a:rPr>
              <a:t>に接続</a:t>
            </a:r>
            <a:endParaRPr lang="en-US" altLang="ja-JP" dirty="0">
              <a:solidFill>
                <a:schemeClr val="tx1"/>
              </a:solidFill>
            </a:endParaRPr>
          </a:p>
          <a:p>
            <a:r>
              <a:rPr kumimoji="1" lang="ja-JP" altLang="en-US" dirty="0">
                <a:solidFill>
                  <a:schemeClr val="tx1"/>
                </a:solidFill>
              </a:rPr>
              <a:t>左側のタッチセンサをポート</a:t>
            </a:r>
            <a:r>
              <a:rPr kumimoji="1" lang="en-US" altLang="ja-JP" dirty="0">
                <a:solidFill>
                  <a:schemeClr val="tx1"/>
                </a:solidFill>
              </a:rPr>
              <a:t>1</a:t>
            </a:r>
            <a:r>
              <a:rPr kumimoji="1" lang="ja-JP" altLang="en-US" dirty="0">
                <a:solidFill>
                  <a:schemeClr val="tx1"/>
                </a:solidFill>
              </a:rPr>
              <a:t>に接続</a:t>
            </a:r>
          </a:p>
        </p:txBody>
      </p:sp>
      <p:sp>
        <p:nvSpPr>
          <p:cNvPr id="15" name="正方形/長方形 14">
            <a:extLst>
              <a:ext uri="{FF2B5EF4-FFF2-40B4-BE49-F238E27FC236}">
                <a16:creationId xmlns:a16="http://schemas.microsoft.com/office/drawing/2014/main" id="{FA9DE017-8D85-47ED-B761-2626D4428D6C}"/>
              </a:ext>
            </a:extLst>
          </p:cNvPr>
          <p:cNvSpPr/>
          <p:nvPr/>
        </p:nvSpPr>
        <p:spPr>
          <a:xfrm>
            <a:off x="6276145" y="3773250"/>
            <a:ext cx="2616336" cy="1015663"/>
          </a:xfrm>
          <a:prstGeom prst="rect">
            <a:avLst/>
          </a:prstGeom>
        </p:spPr>
        <p:txBody>
          <a:bodyPr wrap="square">
            <a:spAutoFit/>
          </a:bodyPr>
          <a:lstStyle/>
          <a:p>
            <a:r>
              <a:rPr lang="en-US" altLang="ja-JP" sz="2000" kern="0" dirty="0">
                <a:solidFill>
                  <a:srgbClr val="FF0000"/>
                </a:solidFill>
              </a:rPr>
              <a:t>※</a:t>
            </a:r>
            <a:r>
              <a:rPr lang="ja-JP" altLang="en-US" sz="2000" kern="0" dirty="0">
                <a:solidFill>
                  <a:srgbClr val="FF0000"/>
                </a:solidFill>
              </a:rPr>
              <a:t>ケーブルのシールに接続するデバイス、ポート名を記載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234846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marL="457200" lvl="1" indent="0" eaLnBrk="1" hangingPunct="1">
              <a:lnSpc>
                <a:spcPct val="80000"/>
              </a:lnSpc>
              <a:buNone/>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a:solidFill>
                  <a:srgbClr val="5F5F5F"/>
                </a:solidFill>
              </a:rPr>
              <a:t>ev3_xx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35" y="323143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865" y="4149080"/>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16886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
        <p:nvSpPr>
          <p:cNvPr id="5" name="正方形/長方形 4">
            <a:extLst>
              <a:ext uri="{FF2B5EF4-FFF2-40B4-BE49-F238E27FC236}">
                <a16:creationId xmlns:a16="http://schemas.microsoft.com/office/drawing/2014/main" id="{24BECEB6-3B34-4B39-BAAB-3A194B1536B5}"/>
              </a:ext>
            </a:extLst>
          </p:cNvPr>
          <p:cNvSpPr/>
          <p:nvPr/>
        </p:nvSpPr>
        <p:spPr>
          <a:xfrm>
            <a:off x="2141730" y="6045152"/>
            <a:ext cx="4350871"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a:solidFill>
                  <a:srgbClr val="5F5F5F"/>
                </a:solidFill>
              </a:rPr>
              <a:t>EV3Simulator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33619</TotalTime>
  <Words>11179</Words>
  <Application>Microsoft Office PowerPoint</Application>
  <PresentationFormat>画面に合わせる (4:3)</PresentationFormat>
  <Paragraphs>1865</Paragraphs>
  <Slides>132</Slides>
  <Notes>126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PowerPoint プレゼンテーション</vt:lpstr>
      <vt:lpstr>PowerPoint プレゼンテーション</vt:lpstr>
      <vt:lpstr>EV3との接続</vt:lpstr>
      <vt:lpstr>EV3との接続</vt:lpstr>
      <vt:lpstr>OpenRTPの再起動</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1135</cp:revision>
  <cp:lastPrinted>2019-12-17T08:51:52Z</cp:lastPrinted>
  <dcterms:created xsi:type="dcterms:W3CDTF">2005-10-20T13:06:43Z</dcterms:created>
  <dcterms:modified xsi:type="dcterms:W3CDTF">2020-05-14T12:35:22Z</dcterms:modified>
</cp:coreProperties>
</file>